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6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6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5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8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9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3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9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8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5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3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9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3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68765"/>
            <a:ext cx="8825658" cy="1766414"/>
          </a:xfrm>
        </p:spPr>
        <p:txBody>
          <a:bodyPr/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Тема № 1 «Финансовый рынок и его участники» </a:t>
            </a:r>
            <a:endParaRPr lang="ru-RU" sz="4400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103" y="3245359"/>
            <a:ext cx="10178792" cy="86142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9600" cap="none" dirty="0" smtClean="0">
                <a:solidFill>
                  <a:schemeClr val="bg1"/>
                </a:solidFill>
                <a:latin typeface="Garamond" panose="02020404030301010803" pitchFamily="18" charset="0"/>
              </a:rPr>
              <a:t>1. Структура </a:t>
            </a:r>
            <a:r>
              <a:rPr lang="ru-RU" sz="9600" cap="none" dirty="0">
                <a:solidFill>
                  <a:schemeClr val="bg1"/>
                </a:solidFill>
                <a:latin typeface="Garamond" panose="02020404030301010803" pitchFamily="18" charset="0"/>
              </a:rPr>
              <a:t>современного финансового рынка.</a:t>
            </a:r>
          </a:p>
          <a:p>
            <a:pPr lvl="0"/>
            <a:r>
              <a:rPr lang="ru-RU" sz="9600" cap="none" dirty="0" smtClean="0">
                <a:solidFill>
                  <a:schemeClr val="bg1"/>
                </a:solidFill>
                <a:latin typeface="Garamond" panose="02020404030301010803" pitchFamily="18" charset="0"/>
              </a:rPr>
              <a:t>2. Эволюция </a:t>
            </a:r>
            <a:r>
              <a:rPr lang="ru-RU" sz="9600" cap="none" dirty="0">
                <a:solidFill>
                  <a:schemeClr val="bg1"/>
                </a:solidFill>
                <a:latin typeface="Garamond" panose="02020404030301010803" pitchFamily="18" charset="0"/>
              </a:rPr>
              <a:t>финансового рынка и его функций.</a:t>
            </a:r>
          </a:p>
          <a:p>
            <a:pPr lvl="0"/>
            <a:r>
              <a:rPr lang="ru-RU" sz="9600" cap="none" dirty="0" smtClean="0">
                <a:solidFill>
                  <a:schemeClr val="bg1"/>
                </a:solidFill>
                <a:latin typeface="Garamond" panose="02020404030301010803" pitchFamily="18" charset="0"/>
              </a:rPr>
              <a:t>3. Участники </a:t>
            </a:r>
            <a:r>
              <a:rPr lang="ru-RU" sz="9600" cap="none" dirty="0">
                <a:solidFill>
                  <a:schemeClr val="bg1"/>
                </a:solidFill>
                <a:latin typeface="Garamond" panose="02020404030301010803" pitchFamily="18" charset="0"/>
              </a:rPr>
              <a:t>финансового рынка. Виды финансовых посредников.</a:t>
            </a:r>
          </a:p>
          <a:p>
            <a:pPr lvl="0"/>
            <a:r>
              <a:rPr lang="ru-RU" sz="9600" cap="none" dirty="0" smtClean="0">
                <a:solidFill>
                  <a:schemeClr val="bg1"/>
                </a:solidFill>
                <a:latin typeface="Garamond" panose="02020404030301010803" pitchFamily="18" charset="0"/>
              </a:rPr>
              <a:t>4. Регулирование </a:t>
            </a:r>
            <a:r>
              <a:rPr lang="ru-RU" sz="9600" cap="none" dirty="0">
                <a:solidFill>
                  <a:schemeClr val="bg1"/>
                </a:solidFill>
                <a:latin typeface="Garamond" panose="02020404030301010803" pitchFamily="18" charset="0"/>
              </a:rPr>
              <a:t>финансового рынка и деятельности его 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2504" y="256674"/>
            <a:ext cx="9897979" cy="2269958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При косвенном финансировании средства, перемещающиеся от собственников к заемщикам, проходят через особые институты, которые на разных условиях привлекают свободные денежные средства </a:t>
            </a:r>
            <a:r>
              <a:rPr lang="ru-RU" sz="2400" dirty="0" smtClean="0">
                <a:latin typeface="Garamond" panose="02020404030301010803" pitchFamily="18" charset="0"/>
              </a:rPr>
              <a:t>экономических </a:t>
            </a:r>
            <a:r>
              <a:rPr lang="ru-RU" sz="2400" dirty="0">
                <a:latin typeface="Garamond" panose="02020404030301010803" pitchFamily="18" charset="0"/>
              </a:rPr>
              <a:t>субъектов, а затем от своего имени размещают их в </a:t>
            </a:r>
            <a:r>
              <a:rPr lang="ru-RU" sz="2400" dirty="0" smtClean="0">
                <a:latin typeface="Garamond" panose="02020404030301010803" pitchFamily="18" charset="0"/>
              </a:rPr>
              <a:t>различных </a:t>
            </a:r>
            <a:r>
              <a:rPr lang="ru-RU" sz="2400" dirty="0">
                <a:latin typeface="Garamond" panose="02020404030301010803" pitchFamily="18" charset="0"/>
              </a:rPr>
              <a:t>формах в разнообразные финансовые активы. 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15452" y="3216442"/>
            <a:ext cx="10684042" cy="343301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На финансовом рынке совершаются сделки с финансовыми </a:t>
            </a:r>
            <a:r>
              <a:rPr lang="ru-RU" sz="2400" dirty="0" smtClean="0">
                <a:latin typeface="Garamond" panose="02020404030301010803" pitchFamily="18" charset="0"/>
              </a:rPr>
              <a:t>инструментами</a:t>
            </a:r>
            <a:r>
              <a:rPr lang="ru-RU" sz="2400" dirty="0">
                <a:latin typeface="Garamond" panose="02020404030301010803" pitchFamily="18" charset="0"/>
              </a:rPr>
              <a:t>, под которыми согласно Международным стандартам </a:t>
            </a:r>
            <a:r>
              <a:rPr lang="ru-RU" sz="2400" dirty="0" smtClean="0">
                <a:latin typeface="Garamond" panose="02020404030301010803" pitchFamily="18" charset="0"/>
              </a:rPr>
              <a:t>финансовой </a:t>
            </a:r>
            <a:r>
              <a:rPr lang="ru-RU" sz="2400" dirty="0">
                <a:latin typeface="Garamond" panose="02020404030301010803" pitchFamily="18" charset="0"/>
              </a:rPr>
              <a:t>отчетности следует понимать любые договоры, в результате </a:t>
            </a:r>
            <a:r>
              <a:rPr lang="ru-RU" sz="2400" dirty="0" smtClean="0">
                <a:latin typeface="Garamond" panose="02020404030301010803" pitchFamily="18" charset="0"/>
              </a:rPr>
              <a:t>которых </a:t>
            </a:r>
            <a:r>
              <a:rPr lang="ru-RU" sz="2400" dirty="0">
                <a:latin typeface="Garamond" panose="02020404030301010803" pitchFamily="18" charset="0"/>
              </a:rPr>
              <a:t>одновременно возникают финансовый актив у одной компании и финансовое обязательство или долевой инструмент у другой. В </a:t>
            </a:r>
            <a:r>
              <a:rPr lang="ru-RU" sz="2400" dirty="0" smtClean="0">
                <a:latin typeface="Garamond" panose="02020404030301010803" pitchFamily="18" charset="0"/>
              </a:rPr>
              <a:t>зависимости </a:t>
            </a:r>
            <a:r>
              <a:rPr lang="ru-RU" sz="2400" dirty="0">
                <a:latin typeface="Garamond" panose="02020404030301010803" pitchFamily="18" charset="0"/>
              </a:rPr>
              <a:t>от вида финансовых инструментов, выступающих объектом купли-продажи, различают четыре сегмента финансового рынка: </a:t>
            </a:r>
            <a:r>
              <a:rPr lang="ru-RU" sz="2400" dirty="0" smtClean="0">
                <a:latin typeface="Garamond" panose="02020404030301010803" pitchFamily="18" charset="0"/>
              </a:rPr>
              <a:t>валютные </a:t>
            </a:r>
            <a:r>
              <a:rPr lang="ru-RU" sz="2400" dirty="0">
                <a:latin typeface="Garamond" panose="02020404030301010803" pitchFamily="18" charset="0"/>
              </a:rPr>
              <a:t>рынки, кредитные рынки, рынки ценных бумаг и рынки драгоценных металлов (золота, серебра, платины, палладия).</a:t>
            </a:r>
          </a:p>
        </p:txBody>
      </p:sp>
    </p:spTree>
    <p:extLst>
      <p:ext uri="{BB962C8B-B14F-4D97-AF65-F5344CB8AC3E}">
        <p14:creationId xmlns:p14="http://schemas.microsoft.com/office/powerpoint/2010/main" val="67506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116" y="1771401"/>
            <a:ext cx="9123010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840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2. Эволюция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финансового рынка и его функций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4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88232" y="64168"/>
            <a:ext cx="8959516" cy="2286000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Garamond" panose="02020404030301010803" pitchFamily="18" charset="0"/>
              </a:rPr>
              <a:t>Основной функцией денежного рынка является регулирование ликвидности всех участников рынка и экономики в целом. 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1339516" y="3072063"/>
            <a:ext cx="10716126" cy="345707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Функциями рынка капиталов являются формирование и </a:t>
            </a:r>
            <a:r>
              <a:rPr lang="ru-RU" sz="2800" dirty="0" smtClean="0">
                <a:latin typeface="Garamond" panose="02020404030301010803" pitchFamily="18" charset="0"/>
              </a:rPr>
              <a:t>перераспределение </a:t>
            </a:r>
            <a:r>
              <a:rPr lang="ru-RU" sz="2800" dirty="0">
                <a:latin typeface="Garamond" panose="02020404030301010803" pitchFamily="18" charset="0"/>
              </a:rPr>
              <a:t>капиталов экономических агентов, осуществление </a:t>
            </a:r>
            <a:r>
              <a:rPr lang="ru-RU" sz="2800" dirty="0" smtClean="0">
                <a:latin typeface="Garamond" panose="02020404030301010803" pitchFamily="18" charset="0"/>
              </a:rPr>
              <a:t>корпоративного </a:t>
            </a:r>
            <a:r>
              <a:rPr lang="ru-RU" sz="2800" dirty="0">
                <a:latin typeface="Garamond" panose="02020404030301010803" pitchFamily="18" charset="0"/>
              </a:rPr>
              <a:t>контроля (через движение цен на акции, отражающих </a:t>
            </a:r>
            <a:r>
              <a:rPr lang="ru-RU" sz="2800" dirty="0" smtClean="0">
                <a:latin typeface="Garamond" panose="02020404030301010803" pitchFamily="18" charset="0"/>
              </a:rPr>
              <a:t>рыночную </a:t>
            </a:r>
            <a:r>
              <a:rPr lang="ru-RU" sz="2800" dirty="0">
                <a:latin typeface="Garamond" panose="02020404030301010803" pitchFamily="18" charset="0"/>
              </a:rPr>
              <a:t>стоимость компаний), инвестирование капиталов на цели развития и проведение спекулятивных операций, которые представляют собой инструмент достижения динамичной сбалансированности рынка.</a:t>
            </a:r>
          </a:p>
        </p:txBody>
      </p:sp>
    </p:spTree>
    <p:extLst>
      <p:ext uri="{BB962C8B-B14F-4D97-AF65-F5344CB8AC3E}">
        <p14:creationId xmlns:p14="http://schemas.microsoft.com/office/powerpoint/2010/main" val="397019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72188" y="160422"/>
            <a:ext cx="11237495" cy="591151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Основным отличием денежного рынка от рынка капиталов </a:t>
            </a:r>
            <a:r>
              <a:rPr lang="ru-RU" sz="2800" dirty="0" smtClean="0">
                <a:latin typeface="Garamond" panose="02020404030301010803" pitchFamily="18" charset="0"/>
              </a:rPr>
              <a:t>является </a:t>
            </a:r>
            <a:r>
              <a:rPr lang="ru-RU" sz="2800" dirty="0">
                <a:latin typeface="Garamond" panose="02020404030301010803" pitchFamily="18" charset="0"/>
              </a:rPr>
              <a:t>ликвидность обращающихся на них активов и срок исполнения обязательств: на денежном рынке обращаются высоколиквидные </a:t>
            </a:r>
            <a:r>
              <a:rPr lang="ru-RU" sz="2800" dirty="0" smtClean="0">
                <a:latin typeface="Garamond" panose="02020404030301010803" pitchFamily="18" charset="0"/>
              </a:rPr>
              <a:t>краткосрочные </a:t>
            </a:r>
            <a:r>
              <a:rPr lang="ru-RU" sz="2800" dirty="0">
                <a:latin typeface="Garamond" panose="02020404030301010803" pitchFamily="18" charset="0"/>
              </a:rPr>
              <a:t>обязательства (сроком до одного года), а на рынке </a:t>
            </a:r>
            <a:r>
              <a:rPr lang="ru-RU" sz="2800" dirty="0" smtClean="0">
                <a:latin typeface="Garamond" panose="02020404030301010803" pitchFamily="18" charset="0"/>
              </a:rPr>
              <a:t>капиталов </a:t>
            </a:r>
            <a:r>
              <a:rPr lang="ru-RU" sz="2800" dirty="0">
                <a:latin typeface="Garamond" panose="02020404030301010803" pitchFamily="18" charset="0"/>
              </a:rPr>
              <a:t>- средне- и долгосрочные обязательства (сроком более одного года) и долевые бумаги, ликвидность которых ниже, чем </a:t>
            </a:r>
            <a:r>
              <a:rPr lang="ru-RU" sz="2800" dirty="0" smtClean="0">
                <a:latin typeface="Garamond" panose="02020404030301010803" pitchFamily="18" charset="0"/>
              </a:rPr>
              <a:t>инструментов </a:t>
            </a:r>
            <a:r>
              <a:rPr lang="ru-RU" sz="2800" dirty="0">
                <a:latin typeface="Garamond" panose="02020404030301010803" pitchFamily="18" charset="0"/>
              </a:rPr>
              <a:t>денежного рынка.</a:t>
            </a:r>
          </a:p>
        </p:txBody>
      </p:sp>
    </p:spTree>
    <p:extLst>
      <p:ext uri="{BB962C8B-B14F-4D97-AF65-F5344CB8AC3E}">
        <p14:creationId xmlns:p14="http://schemas.microsoft.com/office/powerpoint/2010/main" val="245579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128337" y="136358"/>
            <a:ext cx="9825790" cy="2446421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В ранних экономических теориях финансовый рынок представлен как структурный элемент экономики, основной функцией которого является посредничество в доступе к </a:t>
            </a:r>
            <a:r>
              <a:rPr lang="ru-RU" sz="2800" dirty="0" smtClean="0">
                <a:latin typeface="Garamond" panose="02020404030301010803" pitchFamily="18" charset="0"/>
              </a:rPr>
              <a:t>одному </a:t>
            </a:r>
            <a:r>
              <a:rPr lang="ru-RU" sz="2800" dirty="0">
                <a:latin typeface="Garamond" panose="02020404030301010803" pitchFamily="18" charset="0"/>
              </a:rPr>
              <a:t>из важнейших производственных факторов - капиталу.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890337" y="3120189"/>
            <a:ext cx="11141242" cy="3529264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В современной экономической литературе основной функцией </a:t>
            </a:r>
            <a:r>
              <a:rPr lang="ru-RU" sz="2400" dirty="0" smtClean="0">
                <a:latin typeface="Garamond" panose="02020404030301010803" pitchFamily="18" charset="0"/>
              </a:rPr>
              <a:t>финансового </a:t>
            </a:r>
            <a:r>
              <a:rPr lang="ru-RU" sz="2400" dirty="0">
                <a:latin typeface="Garamond" panose="02020404030301010803" pitchFamily="18" charset="0"/>
              </a:rPr>
              <a:t>рынка часто называют обеспечение потока средств от </a:t>
            </a:r>
            <a:r>
              <a:rPr lang="ru-RU" sz="2400" dirty="0" smtClean="0">
                <a:latin typeface="Garamond" panose="02020404030301010803" pitchFamily="18" charset="0"/>
              </a:rPr>
              <a:t>экономических </a:t>
            </a:r>
            <a:r>
              <a:rPr lang="ru-RU" sz="2400" dirty="0">
                <a:latin typeface="Garamond" panose="02020404030301010803" pitchFamily="18" charset="0"/>
              </a:rPr>
              <a:t>агентов, осуществляющих сбережение средств, к агентам, осуществляющим потребление средств. Однако трансформация </a:t>
            </a:r>
            <a:r>
              <a:rPr lang="ru-RU" sz="2400" dirty="0" smtClean="0">
                <a:latin typeface="Garamond" panose="02020404030301010803" pitchFamily="18" charset="0"/>
              </a:rPr>
              <a:t>сбережений </a:t>
            </a:r>
            <a:r>
              <a:rPr lang="ru-RU" sz="2400" dirty="0">
                <a:latin typeface="Garamond" panose="02020404030301010803" pitchFamily="18" charset="0"/>
              </a:rPr>
              <a:t>в инвестиции с использованием рыночного механизма </a:t>
            </a:r>
            <a:r>
              <a:rPr lang="ru-RU" sz="2400" dirty="0" smtClean="0">
                <a:latin typeface="Garamond" panose="02020404030301010803" pitchFamily="18" charset="0"/>
              </a:rPr>
              <a:t>составляет </a:t>
            </a:r>
            <a:r>
              <a:rPr lang="ru-RU" sz="2400" dirty="0">
                <a:latin typeface="Garamond" panose="02020404030301010803" pitchFamily="18" charset="0"/>
              </a:rPr>
              <a:t>сущность финансового рынка. В широком смысле финансовый </a:t>
            </a:r>
            <a:r>
              <a:rPr lang="ru-RU" sz="2400" dirty="0" smtClean="0">
                <a:latin typeface="Garamond" panose="02020404030301010803" pitchFamily="18" charset="0"/>
              </a:rPr>
              <a:t>рынок </a:t>
            </a:r>
            <a:r>
              <a:rPr lang="ru-RU" sz="2400" dirty="0">
                <a:latin typeface="Garamond" panose="02020404030301010803" pitchFamily="18" charset="0"/>
              </a:rPr>
              <a:t>осуществляет функцию финансового посредника, обеспечивающего инфраструктуру для перераспределения денежных средств и </a:t>
            </a:r>
            <a:r>
              <a:rPr lang="ru-RU" sz="2400" dirty="0" smtClean="0">
                <a:latin typeface="Garamond" panose="02020404030301010803" pitchFamily="18" charset="0"/>
              </a:rPr>
              <a:t>выполняющего </a:t>
            </a:r>
            <a:r>
              <a:rPr lang="ru-RU" sz="2400" dirty="0">
                <a:latin typeface="Garamond" panose="02020404030301010803" pitchFamily="18" charset="0"/>
              </a:rPr>
              <a:t>дополнительные функции: инвестиционную, инновационную, спекулятивную, управления рисками и ценообразования.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2212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780" y="1868451"/>
            <a:ext cx="8125326" cy="132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Участники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рынка. Виды финансовых посредников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5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я\Documents\Участники ФР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6795" r="7416" b="11694"/>
          <a:stretch/>
        </p:blipFill>
        <p:spPr bwMode="auto">
          <a:xfrm>
            <a:off x="88232" y="136357"/>
            <a:ext cx="5141494" cy="6609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Оля\Documents\Участники ФР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5802" r="6218" b="17633"/>
          <a:stretch/>
        </p:blipFill>
        <p:spPr bwMode="auto">
          <a:xfrm>
            <a:off x="5424537" y="136357"/>
            <a:ext cx="4810325" cy="6609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943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я\Documents\Участники ФР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8066" r="6629" b="10548"/>
          <a:stretch/>
        </p:blipFill>
        <p:spPr bwMode="auto">
          <a:xfrm>
            <a:off x="609600" y="136358"/>
            <a:ext cx="6394767" cy="6521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34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0336" y="1499484"/>
            <a:ext cx="10323095" cy="132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Регулирование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рынка и деятельности его участников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00400" y="160421"/>
            <a:ext cx="8935453" cy="648903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aramond" panose="02020404030301010803" pitchFamily="18" charset="0"/>
              </a:rPr>
              <a:t>это </a:t>
            </a:r>
            <a:r>
              <a:rPr lang="ru-RU" sz="2400" dirty="0">
                <a:latin typeface="Garamond" panose="02020404030301010803" pitchFamily="18" charset="0"/>
              </a:rPr>
              <a:t>система мер, направленных на </a:t>
            </a:r>
            <a:r>
              <a:rPr lang="ru-RU" sz="2400" dirty="0" smtClean="0">
                <a:latin typeface="Garamond" panose="02020404030301010803" pitchFamily="18" charset="0"/>
              </a:rPr>
              <a:t>обеспечение </a:t>
            </a:r>
            <a:r>
              <a:rPr lang="ru-RU" sz="2400" dirty="0">
                <a:latin typeface="Garamond" panose="02020404030301010803" pitchFamily="18" charset="0"/>
              </a:rPr>
              <a:t>устойчивости финансовых институтов и стабильности </a:t>
            </a:r>
            <a:r>
              <a:rPr lang="ru-RU" sz="2400" dirty="0" smtClean="0">
                <a:latin typeface="Garamond" panose="02020404030301010803" pitchFamily="18" charset="0"/>
              </a:rPr>
              <a:t>финансового </a:t>
            </a:r>
            <a:r>
              <a:rPr lang="ru-RU" sz="2400" dirty="0">
                <a:latin typeface="Garamond" panose="02020404030301010803" pitchFamily="18" charset="0"/>
              </a:rPr>
              <a:t>рынка в целом, а также на ограничение рисков (валютных, кредитных, ликвидности и др.). Задачами финансового </a:t>
            </a:r>
            <a:r>
              <a:rPr lang="ru-RU" sz="2400" dirty="0" smtClean="0">
                <a:latin typeface="Garamond" panose="02020404030301010803" pitchFamily="18" charset="0"/>
              </a:rPr>
              <a:t>регулирования </a:t>
            </a:r>
            <a:r>
              <a:rPr lang="ru-RU" sz="2400" dirty="0">
                <a:latin typeface="Garamond" panose="02020404030301010803" pitchFamily="18" charset="0"/>
              </a:rPr>
              <a:t>является создание равных конкурентных возможностей для всех участников рынка, защита интересов инвесторов и кредиторов, </a:t>
            </a:r>
            <a:r>
              <a:rPr lang="ru-RU" sz="2400" dirty="0" smtClean="0">
                <a:latin typeface="Garamond" panose="02020404030301010803" pitchFamily="18" charset="0"/>
              </a:rPr>
              <a:t>предотвращение </a:t>
            </a:r>
            <a:r>
              <a:rPr lang="ru-RU" sz="2400" dirty="0">
                <a:latin typeface="Garamond" panose="02020404030301010803" pitchFamily="18" charset="0"/>
              </a:rPr>
              <a:t>мошенничества, недобросовестного поведения отдельных участников. В развитых странах функции финансового </a:t>
            </a:r>
            <a:r>
              <a:rPr lang="ru-RU" sz="2400" dirty="0" smtClean="0">
                <a:latin typeface="Garamond" panose="02020404030301010803" pitchFamily="18" charset="0"/>
              </a:rPr>
              <a:t>регулирования </a:t>
            </a:r>
            <a:r>
              <a:rPr lang="ru-RU" sz="2400" dirty="0">
                <a:latin typeface="Garamond" panose="02020404030301010803" pitchFamily="18" charset="0"/>
              </a:rPr>
              <a:t>возложены на специальные государственные органы - так </a:t>
            </a:r>
            <a:r>
              <a:rPr lang="ru-RU" sz="2400" dirty="0" smtClean="0">
                <a:latin typeface="Garamond" panose="02020404030301010803" pitchFamily="18" charset="0"/>
              </a:rPr>
              <a:t>называемые </a:t>
            </a:r>
            <a:r>
              <a:rPr lang="ru-RU" sz="2400" dirty="0">
                <a:latin typeface="Garamond" panose="02020404030301010803" pitchFamily="18" charset="0"/>
              </a:rPr>
              <a:t>финансовые регуляторы (например, Федеральное </a:t>
            </a:r>
            <a:r>
              <a:rPr lang="ru-RU" sz="2400" dirty="0" smtClean="0">
                <a:latin typeface="Garamond" panose="02020404030301010803" pitchFamily="18" charset="0"/>
              </a:rPr>
              <a:t>управление </a:t>
            </a:r>
            <a:r>
              <a:rPr lang="ru-RU" sz="2400" dirty="0">
                <a:latin typeface="Garamond" panose="02020404030301010803" pitchFamily="18" charset="0"/>
              </a:rPr>
              <a:t>финансового надзора в Германии, Управление финансовых услуг в Великобритании и др.). Регулирование деятельности коммерческих банков в ряде стран, в том числе и в России, осуществляют </a:t>
            </a:r>
            <a:r>
              <a:rPr lang="ru-RU" sz="2400" dirty="0" smtClean="0">
                <a:latin typeface="Garamond" panose="02020404030301010803" pitchFamily="18" charset="0"/>
              </a:rPr>
              <a:t>центральные </a:t>
            </a:r>
            <a:r>
              <a:rPr lang="ru-RU" sz="2400" dirty="0">
                <a:latin typeface="Garamond" panose="02020404030301010803" pitchFamily="18" charset="0"/>
              </a:rPr>
              <a:t>банки.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6674" y="2494547"/>
            <a:ext cx="2558715" cy="88231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Garamond" panose="02020404030301010803" pitchFamily="18" charset="0"/>
              </a:rPr>
              <a:t>Финансовое регулирование - </a:t>
            </a:r>
          </a:p>
        </p:txBody>
      </p:sp>
    </p:spTree>
    <p:extLst>
      <p:ext uri="{BB962C8B-B14F-4D97-AF65-F5344CB8AC3E}">
        <p14:creationId xmlns:p14="http://schemas.microsoft.com/office/powerpoint/2010/main" val="127458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689" y="2682861"/>
            <a:ext cx="1016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1. Структура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современного финансового рынка.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4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2" y="676889"/>
            <a:ext cx="10619874" cy="706964"/>
          </a:xfrm>
        </p:spPr>
        <p:txBody>
          <a:bodyPr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Переосмысление содержания финансового регулирования позво­лило выделить три его самостоятельных направления</a:t>
            </a:r>
            <a:r>
              <a:rPr lang="ru-RU" sz="2800" dirty="0" smtClean="0">
                <a:latin typeface="Garamond" panose="02020404030301010803" pitchFamily="18" charset="0"/>
              </a:rPr>
              <a:t>:</a:t>
            </a:r>
            <a:endParaRPr lang="ru-RU" sz="2800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44541" cy="341630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Garamond" panose="02020404030301010803" pitchFamily="18" charset="0"/>
              </a:rPr>
              <a:t>пруденциаль­ный</a:t>
            </a:r>
            <a:r>
              <a:rPr lang="ru-RU" sz="2800" dirty="0">
                <a:latin typeface="Garamond" panose="02020404030301010803" pitchFamily="18" charset="0"/>
              </a:rPr>
              <a:t> </a:t>
            </a:r>
            <a:r>
              <a:rPr lang="ru-RU" sz="2800" dirty="0" smtClean="0">
                <a:latin typeface="Garamond" panose="02020404030301010803" pitchFamily="18" charset="0"/>
              </a:rPr>
              <a:t>надзор; </a:t>
            </a:r>
          </a:p>
          <a:p>
            <a:r>
              <a:rPr lang="ru-RU" sz="2800" dirty="0" smtClean="0">
                <a:latin typeface="Garamond" panose="02020404030301010803" pitchFamily="18" charset="0"/>
              </a:rPr>
              <a:t>регулирование </a:t>
            </a:r>
            <a:r>
              <a:rPr lang="ru-RU" sz="2800" dirty="0">
                <a:latin typeface="Garamond" panose="02020404030301010803" pitchFamily="18" charset="0"/>
              </a:rPr>
              <a:t>бизнес-поведения финансовых </a:t>
            </a:r>
            <a:r>
              <a:rPr lang="ru-RU" sz="2800" dirty="0" smtClean="0">
                <a:latin typeface="Garamond" panose="02020404030301010803" pitchFamily="18" charset="0"/>
              </a:rPr>
              <a:t>институтов;</a:t>
            </a:r>
          </a:p>
          <a:p>
            <a:r>
              <a:rPr lang="ru-RU" sz="2800" dirty="0" smtClean="0">
                <a:latin typeface="Garamond" panose="02020404030301010803" pitchFamily="18" charset="0"/>
              </a:rPr>
              <a:t>обеспечение </a:t>
            </a:r>
            <a:r>
              <a:rPr lang="ru-RU" sz="2800" dirty="0">
                <a:latin typeface="Garamond" panose="02020404030301010803" pitchFamily="18" charset="0"/>
              </a:rPr>
              <a:t>финансовой стабильности.</a:t>
            </a:r>
            <a:br>
              <a:rPr lang="ru-RU" sz="2800" dirty="0">
                <a:latin typeface="Garamond" panose="02020404030301010803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276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17096" y="681790"/>
            <a:ext cx="10619874" cy="543827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latin typeface="Garamond" panose="02020404030301010803" pitchFamily="18" charset="0"/>
              </a:rPr>
              <a:t>Пруденциальный</a:t>
            </a:r>
            <a:r>
              <a:rPr lang="ru-RU" sz="2800" i="1" dirty="0">
                <a:latin typeface="Garamond" panose="02020404030301010803" pitchFamily="18" charset="0"/>
              </a:rPr>
              <a:t> надзор </a:t>
            </a:r>
            <a:r>
              <a:rPr lang="ru-RU" sz="2800" dirty="0">
                <a:latin typeface="Garamond" panose="02020404030301010803" pitchFamily="18" charset="0"/>
              </a:rPr>
              <a:t>имеет своей целью не допустить излишне </a:t>
            </a:r>
            <a:r>
              <a:rPr lang="ru-RU" sz="2800" dirty="0" smtClean="0">
                <a:latin typeface="Garamond" panose="02020404030301010803" pitchFamily="18" charset="0"/>
              </a:rPr>
              <a:t>рискованные </a:t>
            </a:r>
            <a:r>
              <a:rPr lang="ru-RU" sz="2800" dirty="0">
                <a:latin typeface="Garamond" panose="02020404030301010803" pitchFamily="18" charset="0"/>
              </a:rPr>
              <a:t>операции со стороны финансовых организаций. В условиях либерализации финансовых рынков он должен распространяться </a:t>
            </a:r>
            <a:r>
              <a:rPr lang="ru-RU" sz="2800" dirty="0" smtClean="0">
                <a:latin typeface="Garamond" panose="02020404030301010803" pitchFamily="18" charset="0"/>
              </a:rPr>
              <a:t>только </a:t>
            </a:r>
            <a:r>
              <a:rPr lang="ru-RU" sz="2800" dirty="0">
                <a:latin typeface="Garamond" panose="02020404030301010803" pitchFamily="18" charset="0"/>
              </a:rPr>
              <a:t>на те организации, которые пользуются той или иной формой </a:t>
            </a:r>
            <a:r>
              <a:rPr lang="ru-RU" sz="2800" dirty="0" smtClean="0">
                <a:latin typeface="Garamond" panose="02020404030301010803" pitchFamily="18" charset="0"/>
              </a:rPr>
              <a:t>государственного </a:t>
            </a:r>
            <a:r>
              <a:rPr lang="ru-RU" sz="2800" dirty="0">
                <a:latin typeface="Garamond" panose="02020404030301010803" pitchFamily="18" charset="0"/>
              </a:rPr>
              <a:t>страхования или гарантирования их деятельности. В эту категорию включаются прежде всего кредитные организации (в связи с их участием в системе страхования вкладов), а также </a:t>
            </a:r>
            <a:r>
              <a:rPr lang="ru-RU" sz="2800" dirty="0" smtClean="0">
                <a:latin typeface="Garamond" panose="02020404030301010803" pitchFamily="18" charset="0"/>
              </a:rPr>
              <a:t>инвестиционные </a:t>
            </a:r>
            <a:r>
              <a:rPr lang="ru-RU" sz="2800" dirty="0">
                <a:latin typeface="Garamond" panose="02020404030301010803" pitchFamily="18" charset="0"/>
              </a:rPr>
              <a:t>и страховые компании, которые прямо или опосредованно имеют определенные гарантии государственных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68250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235242" y="665747"/>
            <a:ext cx="10018295" cy="48126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latin typeface="Garamond" panose="02020404030301010803" pitchFamily="18" charset="0"/>
              </a:rPr>
              <a:t>Регулирование бизнес-поведения </a:t>
            </a:r>
            <a:r>
              <a:rPr lang="ru-RU" sz="2800" dirty="0">
                <a:latin typeface="Garamond" panose="02020404030301010803" pitchFamily="18" charset="0"/>
              </a:rPr>
              <a:t>на финансовом рынке направлено на защиту интересов потребителей финансовых услуг и инвесторов. Оно должно гарантировать предоставление потребителям </a:t>
            </a:r>
            <a:r>
              <a:rPr lang="ru-RU" sz="2800" dirty="0" smtClean="0">
                <a:latin typeface="Garamond" panose="02020404030301010803" pitchFamily="18" charset="0"/>
              </a:rPr>
              <a:t>финансовых </a:t>
            </a:r>
            <a:r>
              <a:rPr lang="ru-RU" sz="2800" dirty="0">
                <a:latin typeface="Garamond" panose="02020404030301010803" pitchFamily="18" charset="0"/>
              </a:rPr>
              <a:t>услуг всей необходимой и правдивой информации и обеспечивать, чтобы финансовые компании в своей деятельности не пытались ввести своих клиентов в заблуждение и не дискриминировали бы их. В </a:t>
            </a:r>
            <a:r>
              <a:rPr lang="ru-RU" sz="2800" dirty="0" smtClean="0">
                <a:latin typeface="Garamond" panose="02020404030301010803" pitchFamily="18" charset="0"/>
              </a:rPr>
              <a:t>сферу </a:t>
            </a:r>
            <a:r>
              <a:rPr lang="ru-RU" sz="2800" dirty="0">
                <a:latin typeface="Garamond" panose="02020404030301010803" pitchFamily="18" charset="0"/>
              </a:rPr>
              <a:t>бизнес-регулирования попадают все профессиональные участники финансовых операций, в том числе компании на рынке ценных бумаг, страховые компании и банковские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83852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9284" y="521368"/>
            <a:ext cx="8269705" cy="2229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latin typeface="Garamond" panose="02020404030301010803" pitchFamily="18" charset="0"/>
              </a:rPr>
              <a:t>Обеспечение финансовой стабильности </a:t>
            </a:r>
            <a:r>
              <a:rPr lang="ru-RU" sz="2800" dirty="0">
                <a:latin typeface="Garamond" panose="02020404030301010803" pitchFamily="18" charset="0"/>
              </a:rPr>
              <a:t>подразумевает создание механизмов управления системными рисками и предотвращения распространения кризисных явлений с одного сектора финансового рынка на другой.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652337" y="3609474"/>
            <a:ext cx="10002252" cy="24624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Господствующей идеей первого этапа модернизации систем финансового регулирования стала идея создания единого финансового регулятора - </a:t>
            </a:r>
            <a:r>
              <a:rPr lang="ru-RU" sz="2800" i="1" dirty="0" err="1">
                <a:latin typeface="Garamond" panose="02020404030301010803" pitchFamily="18" charset="0"/>
              </a:rPr>
              <a:t>мегарегулятора</a:t>
            </a:r>
            <a:r>
              <a:rPr lang="ru-RU" sz="2800" dirty="0">
                <a:latin typeface="Garamond" panose="02020404030301010803" pitchFamily="18" charset="0"/>
              </a:rPr>
              <a:t>, который объединял функции </a:t>
            </a:r>
            <a:r>
              <a:rPr lang="ru-RU" sz="2800" dirty="0" err="1" smtClean="0">
                <a:latin typeface="Garamond" panose="02020404030301010803" pitchFamily="18" charset="0"/>
              </a:rPr>
              <a:t>пруденциального</a:t>
            </a:r>
            <a:r>
              <a:rPr lang="ru-RU" sz="2800" dirty="0" smtClean="0">
                <a:latin typeface="Garamond" panose="02020404030301010803" pitchFamily="18" charset="0"/>
              </a:rPr>
              <a:t> </a:t>
            </a:r>
            <a:r>
              <a:rPr lang="ru-RU" sz="2800" dirty="0">
                <a:latin typeface="Garamond" panose="02020404030301010803" pitchFamily="18" charset="0"/>
              </a:rPr>
              <a:t>надзора и защиты прав потребителей.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64988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20316" y="1596190"/>
            <a:ext cx="11967411" cy="51495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Garamond" panose="02020404030301010803" pitchFamily="18" charset="0"/>
              </a:rPr>
              <a:t>-</a:t>
            </a:r>
            <a:r>
              <a:rPr lang="ru-RU" sz="2800" dirty="0">
                <a:latin typeface="Garamond" panose="02020404030301010803" pitchFamily="18" charset="0"/>
              </a:rPr>
              <a:t>	регламентации хозяйственной жизни, образующей свод правил, кодекс поведения хозяйствующих субъектов, определяющих их права и обязанности, меру взаимной ответственности, в том числе и введение определенных запретов, нацеленных на недопущение ущерба субъектам рынка;</a:t>
            </a:r>
          </a:p>
          <a:p>
            <a:r>
              <a:rPr lang="ru-RU" sz="2800" dirty="0">
                <a:latin typeface="Garamond" panose="02020404030301010803" pitchFamily="18" charset="0"/>
              </a:rPr>
              <a:t>-	формирования организационно-экономических структур, обеспечивающих строгий контроль за соблюдением норм регламентации хозяйственного поведения субъектов рынка и обслуживающих хозяйственные отношения;</a:t>
            </a:r>
          </a:p>
          <a:p>
            <a:r>
              <a:rPr lang="ru-RU" sz="2800" dirty="0">
                <a:latin typeface="Garamond" panose="02020404030301010803" pitchFamily="18" charset="0"/>
              </a:rPr>
              <a:t>- выработки социально-экономической политики, определения и результативного применения механизмов ее </a:t>
            </a:r>
            <a:r>
              <a:rPr lang="ru-RU" sz="2800" dirty="0" smtClean="0">
                <a:latin typeface="Garamond" panose="02020404030301010803" pitchFamily="18" charset="0"/>
              </a:rPr>
              <a:t>реализации.</a:t>
            </a:r>
            <a:endParaRPr lang="ru-RU" sz="2800" dirty="0">
              <a:latin typeface="Garamond" panose="02020404030301010803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41684" y="144380"/>
            <a:ext cx="9392653" cy="10186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atin typeface="Garamond" panose="02020404030301010803" pitchFamily="18" charset="0"/>
              </a:rPr>
              <a:t>В целом содержание государственного регулирования состоит из:</a:t>
            </a:r>
          </a:p>
        </p:txBody>
      </p:sp>
    </p:spTree>
    <p:extLst>
      <p:ext uri="{BB962C8B-B14F-4D97-AF65-F5344CB8AC3E}">
        <p14:creationId xmlns:p14="http://schemas.microsoft.com/office/powerpoint/2010/main" val="369342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31" y="88231"/>
            <a:ext cx="9184106" cy="38902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Финансовый рынок - это рынок, на котором осуществляется </a:t>
            </a:r>
            <a:r>
              <a:rPr lang="ru-RU" sz="2800" dirty="0" smtClean="0">
                <a:latin typeface="Garamond" panose="02020404030301010803" pitchFamily="18" charset="0"/>
              </a:rPr>
              <a:t>перераспределение </a:t>
            </a:r>
            <a:r>
              <a:rPr lang="ru-RU" sz="2800" dirty="0">
                <a:latin typeface="Garamond" panose="02020404030301010803" pitchFamily="18" charset="0"/>
              </a:rPr>
              <a:t>свободных денежных капиталов и сбережений между различными субъектами экономики путем совершения сделок с </a:t>
            </a:r>
            <a:r>
              <a:rPr lang="ru-RU" sz="2800" dirty="0" smtClean="0">
                <a:latin typeface="Garamond" panose="02020404030301010803" pitchFamily="18" charset="0"/>
              </a:rPr>
              <a:t>финансовыми </a:t>
            </a:r>
            <a:r>
              <a:rPr lang="ru-RU" sz="2800" dirty="0">
                <a:latin typeface="Garamond" panose="02020404030301010803" pitchFamily="18" charset="0"/>
              </a:rPr>
              <a:t>активами. В качестве финансовых активов выступают </a:t>
            </a:r>
            <a:r>
              <a:rPr lang="ru-RU" sz="2800" dirty="0" smtClean="0">
                <a:latin typeface="Garamond" panose="02020404030301010803" pitchFamily="18" charset="0"/>
              </a:rPr>
              <a:t>национальная </a:t>
            </a:r>
            <a:r>
              <a:rPr lang="ru-RU" sz="2800" dirty="0">
                <a:latin typeface="Garamond" panose="02020404030301010803" pitchFamily="18" charset="0"/>
              </a:rPr>
              <a:t>и иностранная валюты в наличной форме и в виде </a:t>
            </a:r>
            <a:r>
              <a:rPr lang="ru-RU" sz="2800" dirty="0" smtClean="0">
                <a:latin typeface="Garamond" panose="02020404030301010803" pitchFamily="18" charset="0"/>
              </a:rPr>
              <a:t>остатков </a:t>
            </a:r>
            <a:r>
              <a:rPr lang="ru-RU" sz="2800" dirty="0">
                <a:latin typeface="Garamond" panose="02020404030301010803" pitchFamily="18" charset="0"/>
              </a:rPr>
              <a:t>на банковских счетах, а также золото, ценные бумаги и производные финансовые инструменты.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5368" y="4323347"/>
            <a:ext cx="10034337" cy="239027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Garamond" panose="02020404030301010803" pitchFamily="18" charset="0"/>
              </a:rPr>
              <a:t>Сегментация финансового рынка может быть проведена по ряду признаков. Базовая сегментация основана на таком признаке, как цели перераспределения, и предполагает выделение в составе финансового рынка денежного рынка, рынка капиталов и рынка производных финансовых инструментов (рисунок 1).</a:t>
            </a:r>
          </a:p>
        </p:txBody>
      </p:sp>
    </p:spTree>
    <p:extLst>
      <p:ext uri="{BB962C8B-B14F-4D97-AF65-F5344CB8AC3E}">
        <p14:creationId xmlns:p14="http://schemas.microsoft.com/office/powerpoint/2010/main" val="186567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104265" y="1970405"/>
            <a:ext cx="0" cy="2754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104265" y="1958975"/>
            <a:ext cx="237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555866" y="956021"/>
            <a:ext cx="0" cy="29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317624" y="585537"/>
            <a:ext cx="8788901" cy="5574631"/>
            <a:chOff x="0" y="64249"/>
            <a:chExt cx="5628904" cy="431774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92530" y="64249"/>
              <a:ext cx="3419986" cy="3751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Финансовый рынок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0" y="760021"/>
              <a:ext cx="1543792" cy="6056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Денежный рынок</a:t>
              </a:r>
              <a:endPara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875" y="1496291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межбанковских кредитов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751" y="2363190"/>
              <a:ext cx="1543792" cy="914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краткосрочных банковских кредитов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7501" y="3408219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краткосрочных ценных бумаг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69423" y="760021"/>
              <a:ext cx="1935571" cy="6051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капиталов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816925" y="1567543"/>
              <a:ext cx="1543792" cy="76002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Фондовый рынок (рынок долевого финансирования)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968831" y="2422567"/>
              <a:ext cx="1543685" cy="98552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ссудных капиталов (рынок долгового финансирования)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085112" y="748146"/>
              <a:ext cx="1543792" cy="106877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производных финансовых инструментов</a:t>
              </a:r>
              <a:endParaRPr lang="ru-RU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816925" y="2565070"/>
              <a:ext cx="89064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акций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947553" y="3740728"/>
              <a:ext cx="122277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облигаций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72592" y="3740728"/>
              <a:ext cx="1983179" cy="64126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Рынок долгосрочных банковских кредитов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938151" y="451263"/>
              <a:ext cx="498763" cy="273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275117" y="451263"/>
              <a:ext cx="605641" cy="273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291938" y="1389413"/>
              <a:ext cx="142504" cy="1543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503221" y="1389413"/>
              <a:ext cx="534389" cy="985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2968831" y="3408219"/>
              <a:ext cx="522514" cy="308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3871356" y="3420094"/>
              <a:ext cx="748145" cy="296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0" y="1524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 flipH="1">
            <a:off x="4849872" y="3507697"/>
            <a:ext cx="268860" cy="30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" idx="1"/>
          </p:cNvCxnSpPr>
          <p:nvPr/>
        </p:nvCxnSpPr>
        <p:spPr>
          <a:xfrm>
            <a:off x="1104265" y="4725035"/>
            <a:ext cx="287526" cy="668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9" idx="1"/>
          </p:cNvCxnSpPr>
          <p:nvPr/>
        </p:nvCxnSpPr>
        <p:spPr>
          <a:xfrm>
            <a:off x="1104265" y="3601453"/>
            <a:ext cx="250444" cy="54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1"/>
          </p:cNvCxnSpPr>
          <p:nvPr/>
        </p:nvCxnSpPr>
        <p:spPr>
          <a:xfrm>
            <a:off x="1104265" y="2355451"/>
            <a:ext cx="231900" cy="569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8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4379" y="2422358"/>
            <a:ext cx="2959768" cy="108284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aramond" panose="02020404030301010803" pitchFamily="18" charset="0"/>
              </a:rPr>
              <a:t>Денежный рынок</a:t>
            </a:r>
            <a:endParaRPr lang="ru-RU" sz="3200" dirty="0"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5200" y="344412"/>
            <a:ext cx="8446168" cy="625691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latin typeface="Garamond" panose="02020404030301010803" pitchFamily="18" charset="0"/>
              </a:rPr>
              <a:t>это рынок относительно краткосрочных опера­ций (не более одного года), на котором происходит перераспределение ликвидности, т. е. свободной денежной наличности. На нем совершают­ся сделки с активами в ликвидной форме, которые могут быть исполь­зованы в качестве средства платежа для погашения разнообразных обя­зательств. Самым ликвидным активом, как известно, являются деньги в форме банкнот и остатков на текущих (расчетных) и корреспондент­ских счетах коммерческих банков. Высокой ликвидностью обладают го­сударственные краткосрочные ценные бумаги, которые также могут ис­пользоваться для погашения обязательств их владельцев.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2716" y="344412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4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8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3347" y="529389"/>
            <a:ext cx="11277600" cy="571901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Garamond" panose="02020404030301010803" pitchFamily="18" charset="0"/>
              </a:rPr>
              <a:t>Наиболее четко очерченным сегментом денежного рынка </a:t>
            </a:r>
            <a:r>
              <a:rPr lang="ru-RU" sz="3200" dirty="0" smtClean="0">
                <a:latin typeface="Garamond" panose="02020404030301010803" pitchFamily="18" charset="0"/>
              </a:rPr>
              <a:t>является </a:t>
            </a:r>
            <a:r>
              <a:rPr lang="ru-RU" sz="3200" dirty="0">
                <a:latin typeface="Garamond" panose="02020404030301010803" pitchFamily="18" charset="0"/>
              </a:rPr>
              <a:t>межбанковский рынок (рынок межбанковских кредитов), который представляет собой совокупность отношений между банками по </a:t>
            </a:r>
            <a:r>
              <a:rPr lang="ru-RU" sz="3200" dirty="0" smtClean="0">
                <a:latin typeface="Garamond" panose="02020404030301010803" pitchFamily="18" charset="0"/>
              </a:rPr>
              <a:t>поводу </a:t>
            </a:r>
            <a:r>
              <a:rPr lang="ru-RU" sz="3200" dirty="0">
                <a:latin typeface="Garamond" panose="02020404030301010803" pitchFamily="18" charset="0"/>
              </a:rPr>
              <a:t>взаимных краткосрочных ссуд. На нем происходит </a:t>
            </a:r>
            <a:r>
              <a:rPr lang="ru-RU" sz="3200" dirty="0" smtClean="0">
                <a:latin typeface="Garamond" panose="02020404030301010803" pitchFamily="18" charset="0"/>
              </a:rPr>
              <a:t>перераспределение </a:t>
            </a:r>
            <a:r>
              <a:rPr lang="ru-RU" sz="3200" dirty="0">
                <a:latin typeface="Garamond" panose="02020404030301010803" pitchFamily="18" charset="0"/>
              </a:rPr>
              <a:t>коротких и сверхкоротких банковских ресурсов. В странах с </a:t>
            </a:r>
            <a:r>
              <a:rPr lang="ru-RU" sz="3200" dirty="0" smtClean="0">
                <a:latin typeface="Garamond" panose="02020404030301010803" pitchFamily="18" charset="0"/>
              </a:rPr>
              <a:t>развитой </a:t>
            </a:r>
            <a:r>
              <a:rPr lang="ru-RU" sz="3200" dirty="0">
                <a:latin typeface="Garamond" panose="02020404030301010803" pitchFamily="18" charset="0"/>
              </a:rPr>
              <a:t>рыночной экономикой операции по покупке и продаже ресурсов на межбанковском рынке высоко стандартизированы и совершаются в </a:t>
            </a:r>
            <a:r>
              <a:rPr lang="ru-RU" sz="3200" dirty="0" smtClean="0">
                <a:latin typeface="Garamond" panose="02020404030301010803" pitchFamily="18" charset="0"/>
              </a:rPr>
              <a:t>режиме </a:t>
            </a:r>
            <a:r>
              <a:rPr lang="ru-RU" sz="3200" dirty="0">
                <a:latin typeface="Garamond" panose="02020404030301010803" pitchFamily="18" charset="0"/>
              </a:rPr>
              <a:t>онлайн. Они отличаются очень короткими сроками - от </a:t>
            </a:r>
            <a:r>
              <a:rPr lang="ru-RU" sz="3200" dirty="0" smtClean="0">
                <a:latin typeface="Garamond" panose="02020404030301010803" pitchFamily="18" charset="0"/>
              </a:rPr>
              <a:t>нескольких </a:t>
            </a:r>
            <a:r>
              <a:rPr lang="ru-RU" sz="3200" dirty="0">
                <a:latin typeface="Garamond" panose="02020404030301010803" pitchFamily="18" charset="0"/>
              </a:rPr>
              <a:t>часов до нескольких дней. </a:t>
            </a:r>
          </a:p>
        </p:txBody>
      </p:sp>
    </p:spTree>
    <p:extLst>
      <p:ext uri="{BB962C8B-B14F-4D97-AF65-F5344CB8AC3E}">
        <p14:creationId xmlns:p14="http://schemas.microsoft.com/office/powerpoint/2010/main" val="149286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81263" y="513347"/>
            <a:ext cx="11405937" cy="5815264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На рынке капиталов происходит перераспределение свободных </a:t>
            </a:r>
            <a:r>
              <a:rPr lang="ru-RU" sz="2800" dirty="0" smtClean="0">
                <a:latin typeface="Garamond" panose="02020404030301010803" pitchFamily="18" charset="0"/>
              </a:rPr>
              <a:t>капиталов </a:t>
            </a:r>
            <a:r>
              <a:rPr lang="ru-RU" sz="2800" dirty="0">
                <a:latin typeface="Garamond" panose="02020404030301010803" pitchFamily="18" charset="0"/>
              </a:rPr>
              <a:t>и их инвестирование в различные доходные финансовые </a:t>
            </a:r>
            <a:r>
              <a:rPr lang="ru-RU" sz="2800" dirty="0" smtClean="0">
                <a:latin typeface="Garamond" panose="02020404030301010803" pitchFamily="18" charset="0"/>
              </a:rPr>
              <a:t>активы</a:t>
            </a:r>
            <a:r>
              <a:rPr lang="ru-RU" sz="2800" dirty="0">
                <a:latin typeface="Garamond" panose="02020404030301010803" pitchFamily="18" charset="0"/>
              </a:rPr>
              <a:t>. На этом рынке совершаются относительно долгосрочные операции, обеспечивающие формирование собственного (акционерного) </a:t>
            </a:r>
            <a:r>
              <a:rPr lang="ru-RU" sz="2800" dirty="0" smtClean="0">
                <a:latin typeface="Garamond" panose="02020404030301010803" pitchFamily="18" charset="0"/>
              </a:rPr>
              <a:t>капитала </a:t>
            </a:r>
            <a:r>
              <a:rPr lang="ru-RU" sz="2800" dirty="0">
                <a:latin typeface="Garamond" panose="02020404030301010803" pitchFamily="18" charset="0"/>
              </a:rPr>
              <a:t>фирм и корпораций, привлечение инвестиций и перераспределение корпоративного контроля. Строгой границы между денежным рынком и рынком капиталов не существует: одни и те же инструменты могут обращаться как на денежном рынке, так и на рынке капиталов (</a:t>
            </a:r>
            <a:r>
              <a:rPr lang="ru-RU" sz="2800" dirty="0" smtClean="0">
                <a:latin typeface="Garamond" panose="02020404030301010803" pitchFamily="18" charset="0"/>
              </a:rPr>
              <a:t>например</a:t>
            </a:r>
            <a:r>
              <a:rPr lang="ru-RU" sz="2800" dirty="0">
                <a:latin typeface="Garamond" panose="02020404030301010803" pitchFamily="18" charset="0"/>
              </a:rPr>
              <a:t>, облигации первоклассных эмитентов). Различие между этими </a:t>
            </a:r>
            <a:r>
              <a:rPr lang="ru-RU" sz="2800" dirty="0" smtClean="0">
                <a:latin typeface="Garamond" panose="02020404030301010803" pitchFamily="18" charset="0"/>
              </a:rPr>
              <a:t>секторами </a:t>
            </a:r>
            <a:r>
              <a:rPr lang="ru-RU" sz="2800" dirty="0">
                <a:latin typeface="Garamond" panose="02020404030301010803" pitchFamily="18" charset="0"/>
              </a:rPr>
              <a:t>финансового рынка заключается в выполняемых ими функциях.</a:t>
            </a:r>
          </a:p>
        </p:txBody>
      </p:sp>
    </p:spTree>
    <p:extLst>
      <p:ext uri="{BB962C8B-B14F-4D97-AF65-F5344CB8AC3E}">
        <p14:creationId xmlns:p14="http://schemas.microsoft.com/office/powerpoint/2010/main" val="332138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417095" y="425116"/>
            <a:ext cx="9320463" cy="2277979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При </a:t>
            </a:r>
            <a:r>
              <a:rPr lang="ru-RU" sz="2400" i="1" dirty="0">
                <a:latin typeface="Garamond" panose="02020404030301010803" pitchFamily="18" charset="0"/>
              </a:rPr>
              <a:t>прямом финансировании </a:t>
            </a:r>
            <a:r>
              <a:rPr lang="ru-RU" sz="2400" dirty="0">
                <a:latin typeface="Garamond" panose="02020404030301010803" pitchFamily="18" charset="0"/>
              </a:rPr>
              <a:t>средства перемещаются </a:t>
            </a:r>
            <a:r>
              <a:rPr lang="ru-RU" sz="2400" dirty="0" smtClean="0">
                <a:latin typeface="Garamond" panose="02020404030301010803" pitchFamily="18" charset="0"/>
              </a:rPr>
              <a:t>непосредственно </a:t>
            </a:r>
            <a:r>
              <a:rPr lang="ru-RU" sz="2400" dirty="0">
                <a:latin typeface="Garamond" panose="02020404030301010803" pitchFamily="18" charset="0"/>
              </a:rPr>
              <a:t>от их собственников к заемщикам без участия посредников. При этом выделяют два традиционных способа прямого финансирования: </a:t>
            </a:r>
            <a:r>
              <a:rPr lang="ru-RU" sz="2400" dirty="0" smtClean="0">
                <a:latin typeface="Garamond" panose="02020404030301010803" pitchFamily="18" charset="0"/>
              </a:rPr>
              <a:t>капитальное </a:t>
            </a:r>
            <a:r>
              <a:rPr lang="ru-RU" sz="2400" dirty="0">
                <a:latin typeface="Garamond" panose="02020404030301010803" pitchFamily="18" charset="0"/>
              </a:rPr>
              <a:t>финансирование и финансирование на основе займов.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590801" y="3721768"/>
            <a:ext cx="9320463" cy="2855495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latin typeface="Garamond" panose="02020404030301010803" pitchFamily="18" charset="0"/>
              </a:rPr>
              <a:t>Капи­тальным финансированием</a:t>
            </a:r>
            <a:r>
              <a:rPr lang="ru-RU" sz="2400" dirty="0">
                <a:latin typeface="Garamond" panose="02020404030301010803" pitchFamily="18" charset="0"/>
              </a:rPr>
              <a:t> называется любое соглашение, по которому предприятие получает денежные средства для осуществления инвести­ций в обмен на предоставление права долевого участия в собственности на эту фирму. Документом, подтверждающим права инвестора на долю в собственности предприятия, является акция.</a:t>
            </a:r>
            <a:r>
              <a:rPr lang="ru-RU" sz="2400" i="1" dirty="0">
                <a:latin typeface="Garamond" panose="02020404030301010803" pitchFamily="18" charset="0"/>
              </a:rPr>
              <a:t> </a:t>
            </a:r>
            <a:endParaRPr lang="ru-R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527" y="385012"/>
            <a:ext cx="11734800" cy="614412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latin typeface="Garamond" panose="02020404030301010803" pitchFamily="18" charset="0"/>
              </a:rPr>
              <a:t>Финансирование на </a:t>
            </a:r>
            <a:r>
              <a:rPr lang="ru-RU" sz="2800" i="1" dirty="0" smtClean="0">
                <a:latin typeface="Garamond" panose="02020404030301010803" pitchFamily="18" charset="0"/>
              </a:rPr>
              <a:t>основе </a:t>
            </a:r>
            <a:r>
              <a:rPr lang="ru-RU" sz="2800" i="1" dirty="0">
                <a:latin typeface="Garamond" panose="02020404030301010803" pitchFamily="18" charset="0"/>
              </a:rPr>
              <a:t>займов </a:t>
            </a:r>
            <a:r>
              <a:rPr lang="ru-RU" sz="2800" dirty="0">
                <a:latin typeface="Garamond" panose="02020404030301010803" pitchFamily="18" charset="0"/>
              </a:rPr>
              <a:t>предполагает заключение любого соглашения, согласно которому предприятие получает денежные средства для осуществления </a:t>
            </a:r>
            <a:r>
              <a:rPr lang="ru-RU" sz="2800" dirty="0" smtClean="0">
                <a:latin typeface="Garamond" panose="02020404030301010803" pitchFamily="18" charset="0"/>
              </a:rPr>
              <a:t>инвестиций </a:t>
            </a:r>
            <a:r>
              <a:rPr lang="ru-RU" sz="2800" dirty="0">
                <a:latin typeface="Garamond" panose="02020404030301010803" pitchFamily="18" charset="0"/>
              </a:rPr>
              <a:t>в обмен на обязательство выплатить эти средства в будущем с оговоренным процентом. При этом никакого права на долю </a:t>
            </a:r>
            <a:r>
              <a:rPr lang="ru-RU" sz="2800" dirty="0" smtClean="0">
                <a:latin typeface="Garamond" panose="02020404030301010803" pitchFamily="18" charset="0"/>
              </a:rPr>
              <a:t>собственности </a:t>
            </a:r>
            <a:r>
              <a:rPr lang="ru-RU" sz="2800" dirty="0">
                <a:latin typeface="Garamond" panose="02020404030301010803" pitchFamily="18" charset="0"/>
              </a:rPr>
              <a:t>данного предприятия кредитор не получает. Наиболее широко распространенными документами, подтверждающими предоставление займа предприятию, являются ценные бумаги, представляющие собой обязательства выплатить долг в течение определенного срока с </a:t>
            </a:r>
            <a:r>
              <a:rPr lang="ru-RU" sz="2800" dirty="0" smtClean="0">
                <a:latin typeface="Garamond" panose="02020404030301010803" pitchFamily="18" charset="0"/>
              </a:rPr>
              <a:t>процентом</a:t>
            </a:r>
            <a:r>
              <a:rPr lang="ru-RU" sz="2800" dirty="0">
                <a:latin typeface="Garamond" panose="02020404030301010803" pitchFamily="18" charset="0"/>
              </a:rPr>
              <a:t>, к числу которых относятся облигации, векселя, коммерческие </a:t>
            </a:r>
            <a:r>
              <a:rPr lang="ru-RU" sz="2800" dirty="0" smtClean="0">
                <a:latin typeface="Garamond" panose="02020404030301010803" pitchFamily="18" charset="0"/>
              </a:rPr>
              <a:t>бумаги</a:t>
            </a:r>
            <a:r>
              <a:rPr lang="ru-RU" sz="2800" dirty="0">
                <a:latin typeface="Garamond" panose="02020404030301010803" pitchFamily="18" charset="0"/>
              </a:rPr>
              <a:t>. Покупка, продажа и перепродажа акций, облигаций и других </a:t>
            </a:r>
            <a:r>
              <a:rPr lang="ru-RU" sz="2800" dirty="0" smtClean="0">
                <a:latin typeface="Garamond" panose="02020404030301010803" pitchFamily="18" charset="0"/>
              </a:rPr>
              <a:t>ценных </a:t>
            </a:r>
            <a:r>
              <a:rPr lang="ru-RU" sz="2800" dirty="0">
                <a:latin typeface="Garamond" panose="02020404030301010803" pitchFamily="18" charset="0"/>
              </a:rPr>
              <a:t>бумаг как домашними хозяйствами, так и фирмами осуществляется на особых рынках - </a:t>
            </a:r>
            <a:r>
              <a:rPr lang="ru-RU" sz="2800" i="1" dirty="0">
                <a:latin typeface="Garamond" panose="02020404030301010803" pitchFamily="18" charset="0"/>
              </a:rPr>
              <a:t>рынках ценных бумаг</a:t>
            </a:r>
            <a:r>
              <a:rPr lang="ru-RU" sz="28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815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</TotalTime>
  <Words>1349</Words>
  <Application>Microsoft Office PowerPoint</Application>
  <PresentationFormat>Широкоэкранный</PresentationFormat>
  <Paragraphs>52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Times New Roman</vt:lpstr>
      <vt:lpstr>Wingdings 3</vt:lpstr>
      <vt:lpstr>Ион (конференц-зал)</vt:lpstr>
      <vt:lpstr>Тема № 1 «Финансовый рынок и его участники»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Переосмысление содержания финансового регулирования позво­лило выделить три его самостоятельных направления: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 «Финансовый рынок и его участники»</dc:title>
  <dc:creator>Оля У</dc:creator>
  <cp:lastModifiedBy>Оля У</cp:lastModifiedBy>
  <cp:revision>8</cp:revision>
  <dcterms:created xsi:type="dcterms:W3CDTF">2015-01-10T17:42:55Z</dcterms:created>
  <dcterms:modified xsi:type="dcterms:W3CDTF">2015-01-10T18:40:30Z</dcterms:modified>
</cp:coreProperties>
</file>